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style1.xml" ContentType="application/vnd.ms-office.chart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1" r:id="rId26"/>
    <p:sldId id="280" r:id="rId27"/>
    <p:sldId id="282" r:id="rId28"/>
    <p:sldId id="284" r:id="rId29"/>
    <p:sldId id="287" r:id="rId30"/>
    <p:sldId id="286" r:id="rId31"/>
    <p:sldId id="288" r:id="rId32"/>
    <p:sldId id="283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Planilha1!$I$1</c:f>
              <c:strCache>
                <c:ptCount val="1"/>
                <c:pt idx="0">
                  <c:v>P(x)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Planilha1!$H$2:$H$6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Planilha1!$I$2:$I$6</c:f>
              <c:numCache>
                <c:formatCode>General</c:formatCode>
                <c:ptCount val="5"/>
                <c:pt idx="0">
                  <c:v>0.16</c:v>
                </c:pt>
                <c:pt idx="1">
                  <c:v>0.22</c:v>
                </c:pt>
                <c:pt idx="2">
                  <c:v>0.28000000000000003</c:v>
                </c:pt>
                <c:pt idx="3">
                  <c:v>0.2</c:v>
                </c:pt>
                <c:pt idx="4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9B-4140-AEAA-753D5721E63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662641712"/>
        <c:axId val="1661373216"/>
      </c:barChart>
      <c:catAx>
        <c:axId val="1662641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1373216"/>
        <c:crosses val="autoZero"/>
        <c:auto val="1"/>
        <c:lblAlgn val="ctr"/>
        <c:lblOffset val="100"/>
        <c:noMultiLvlLbl val="0"/>
      </c:catAx>
      <c:valAx>
        <c:axId val="166137321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P(x)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crossAx val="166264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1C483-9FE3-410A-955C-558FDB172A33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B6BA4-D4E6-408B-B6D1-06A589408C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08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B6BA4-D4E6-408B-B6D1-06A589408CE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84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5442-5BC1-43B0-A203-D77891DF5C91}" type="datetime1">
              <a:rPr lang="pt-BR" smtClean="0"/>
              <a:t>08/04/2021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590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112B-BCB2-43BF-8250-45DAC2BE9B53}" type="datetime1">
              <a:rPr lang="pt-BR" smtClean="0"/>
              <a:t>08/04/2021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03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4EB5-8E5C-4FEE-95D0-C0572CBA4431}" type="datetime1">
              <a:rPr lang="pt-BR" smtClean="0"/>
              <a:t>08/04/2021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6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D8F-CFC6-445D-ADDC-76C7181A77A5}" type="datetime1">
              <a:rPr lang="pt-BR" smtClean="0"/>
              <a:t>08/04/2021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04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6235-6E37-4D62-BA79-F77E03441CCC}" type="datetime1">
              <a:rPr lang="pt-BR" smtClean="0"/>
              <a:t>08/04/2021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760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3393A-C80C-4B02-9EF1-F232FF6125D7}" type="datetime1">
              <a:rPr lang="pt-BR" smtClean="0"/>
              <a:t>08/04/2021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36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CB6E-3952-4DDD-9079-CECDC29C9CED}" type="datetime1">
              <a:rPr lang="pt-BR" smtClean="0"/>
              <a:t>08/04/2021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001A-F381-49C0-81F4-65A8056F70B5}" type="datetime1">
              <a:rPr lang="pt-BR" smtClean="0"/>
              <a:t>08/04/2021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3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6B274-85FD-488B-828A-DD894B38872A}" type="datetime1">
              <a:rPr lang="pt-BR" smtClean="0"/>
              <a:t>08/04/2021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1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7A47-67F6-45C5-864D-9C3A4A6DDBB0}" type="datetime1">
              <a:rPr lang="pt-BR" smtClean="0"/>
              <a:t>08/04/2021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pt-BR"/>
              <a:t>Prof. Dr. Pedro Luiz Santos Serra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17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5B554E6-A0E2-4481-89CC-E72BF2F9C8FB}" type="datetime1">
              <a:rPr lang="pt-BR" smtClean="0"/>
              <a:t>08/04/2021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pt-BR"/>
              <a:t>Prof. Dr. Pedro Luiz Santos Serra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5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D26FC59-8A41-4046-9067-60749A569F38}" type="datetime1">
              <a:rPr lang="pt-BR" smtClean="0"/>
              <a:t>08/04/2021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pt-BR"/>
              <a:t>Prof. Dr. Pedro Luiz Santos Serra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65B417F-43C4-4C33-8AE1-EDBE6DBD2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49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9AB5F1-19FB-4957-AD05-2918BA6A7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 err="1"/>
              <a:t>Distribuições</a:t>
            </a:r>
            <a:r>
              <a:rPr lang="en-US" sz="3200" dirty="0"/>
              <a:t> de </a:t>
            </a:r>
            <a:r>
              <a:rPr lang="en-US" sz="3200" dirty="0" err="1"/>
              <a:t>Probabilidade</a:t>
            </a:r>
            <a:endParaRPr lang="pt-BR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E9D49E-D4E3-4527-8DCF-7A2502700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Prof. Dr. Pedro Luiz Santos Serra</a:t>
            </a:r>
            <a:endParaRPr lang="pt-BR" sz="18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0F3DA1-67CE-46A6-8E63-A913634D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952009"/>
            <a:ext cx="59626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39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2549555"/>
                <a:ext cx="7729728" cy="321214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Variância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𝐏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Desvio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padrão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l-GR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𝛔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Obtenha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variância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o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desvio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padrão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 o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caso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 teste de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personalidade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2549555"/>
                <a:ext cx="7729728" cy="3212148"/>
              </a:xfrm>
              <a:blipFill>
                <a:blip r:embed="rId2"/>
                <a:stretch>
                  <a:fillRect l="-789" t="-759" r="-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0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DCDBF912-FF54-4F71-BA12-2E8EBD232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293386"/>
                  </p:ext>
                </p:extLst>
              </p:nvPr>
            </p:nvGraphicFramePr>
            <p:xfrm>
              <a:off x="2231136" y="2427578"/>
              <a:ext cx="7729728" cy="320700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31953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1673803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  <a:gridCol w="889690">
                      <a:extLst>
                        <a:ext uri="{9D8B030D-6E8A-4147-A177-3AD203B41FA5}">
                          <a16:colId xmlns:a16="http://schemas.microsoft.com/office/drawing/2014/main" val="2191245274"/>
                        </a:ext>
                      </a:extLst>
                    </a:gridCol>
                    <a:gridCol w="1047586">
                      <a:extLst>
                        <a:ext uri="{9D8B030D-6E8A-4147-A177-3AD203B41FA5}">
                          <a16:colId xmlns:a16="http://schemas.microsoft.com/office/drawing/2014/main" val="1888871226"/>
                        </a:ext>
                      </a:extLst>
                    </a:gridCol>
                    <a:gridCol w="3386696">
                      <a:extLst>
                        <a:ext uri="{9D8B030D-6E8A-4147-A177-3AD203B41FA5}">
                          <a16:colId xmlns:a16="http://schemas.microsoft.com/office/drawing/2014/main" val="6694093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- µ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(x - µ</a:t>
                          </a:r>
                          <a:r>
                            <a:rPr lang="pt-BR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pt-BR" sz="20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pt-BR" sz="2000" i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P(x). (x - µ</a:t>
                          </a:r>
                          <a:r>
                            <a:rPr lang="pt-BR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pt-BR" sz="20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3,764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0,602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1,124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4,244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pt-BR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pt-BR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𝝁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  <m:d>
                                      <m:d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𝟔𝟏𝟔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DCDBF912-FF54-4F71-BA12-2E8EBD232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293386"/>
                  </p:ext>
                </p:extLst>
              </p:nvPr>
            </p:nvGraphicFramePr>
            <p:xfrm>
              <a:off x="2231136" y="2427578"/>
              <a:ext cx="7729728" cy="320700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31953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1673803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  <a:gridCol w="889690">
                      <a:extLst>
                        <a:ext uri="{9D8B030D-6E8A-4147-A177-3AD203B41FA5}">
                          <a16:colId xmlns:a16="http://schemas.microsoft.com/office/drawing/2014/main" val="2191245274"/>
                        </a:ext>
                      </a:extLst>
                    </a:gridCol>
                    <a:gridCol w="1047586">
                      <a:extLst>
                        <a:ext uri="{9D8B030D-6E8A-4147-A177-3AD203B41FA5}">
                          <a16:colId xmlns:a16="http://schemas.microsoft.com/office/drawing/2014/main" val="1888871226"/>
                        </a:ext>
                      </a:extLst>
                    </a:gridCol>
                    <a:gridCol w="3386696">
                      <a:extLst>
                        <a:ext uri="{9D8B030D-6E8A-4147-A177-3AD203B41FA5}">
                          <a16:colId xmlns:a16="http://schemas.microsoft.com/office/drawing/2014/main" val="66940939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- µ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(x - µ</a:t>
                          </a:r>
                          <a:r>
                            <a:rPr lang="pt-BR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pt-BR" sz="20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pt-BR" sz="2000" i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P(x). (x - µ</a:t>
                          </a:r>
                          <a:r>
                            <a:rPr lang="pt-BR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pt-BR" sz="2000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-1,94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3,764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0,602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-0,94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1,124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4,244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0,594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829564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364" t="-291176" r="-319273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28417" t="-291176" r="-899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63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722A9E14-BD20-4F12-BCA5-919A51A0DF0F}"/>
                  </a:ext>
                </a:extLst>
              </p:cNvPr>
              <p:cNvSpPr/>
              <p:nvPr/>
            </p:nvSpPr>
            <p:spPr>
              <a:xfrm>
                <a:off x="4365296" y="3418018"/>
                <a:ext cx="3064365" cy="12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𝟔𝟏𝟔</m:t>
                      </m:r>
                    </m:oMath>
                  </m:oMathPara>
                </a14:m>
                <a:endParaRPr lang="pt-BR" sz="2400" b="1" dirty="0">
                  <a:solidFill>
                    <a:srgbClr val="002060"/>
                  </a:solidFill>
                </a:endParaRPr>
              </a:p>
              <a:p>
                <a:endParaRPr lang="pt-BR" sz="2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𝟔𝟏𝟔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pt-BR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722A9E14-BD20-4F12-BCA5-919A51A0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96" y="3418018"/>
                <a:ext cx="3064365" cy="1286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94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2458065"/>
            <a:ext cx="11139949" cy="358877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binomial (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Definições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Experimentos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binomiais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2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probabilística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preencher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seguintes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requisitos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repetido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tentativas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-457200" algn="just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somente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possíveis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interesse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tentativa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fracasso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(F).</a:t>
            </a:r>
          </a:p>
          <a:p>
            <a:pPr marL="914400" lvl="2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P(S) é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tentativa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tentativas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57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25" y="2842875"/>
            <a:ext cx="9768349" cy="316463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binomial (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228600" lvl="1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se o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seguir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binomial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Se for,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especifique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n, p e q. Se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justifique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resposta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lvl="1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determinado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cirúrgico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85% de chance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Um medico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pacientes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cirurgias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sucedidas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binomial, pois: 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n=8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 = 0,85 = 85%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q = 1 – 0,85 = 0,15 = 15%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fracasso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x,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repetido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08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25" y="2842875"/>
            <a:ext cx="9768349" cy="270387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binomial (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vezes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repetida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P(S)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única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= P(F)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fracasso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única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(q = 1 – p)</a:t>
            </a:r>
          </a:p>
          <a:p>
            <a:pPr lvl="1" algn="just"/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		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representa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contagem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número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sucessos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 		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tentativas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28600" lvl="1" indent="0" algn="just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en-US" sz="20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 = 0, 1, 2, 3, … , n</a:t>
            </a:r>
            <a:endParaRPr lang="en-US" sz="20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</a:t>
            </a:r>
            <a:r>
              <a:rPr lang="pt-BR"/>
              <a:t>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45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1825" y="2842875"/>
                <a:ext cx="9768349" cy="314497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Distribuição binomial</a:t>
                </a:r>
              </a:p>
              <a:p>
                <a:pPr algn="just"/>
                <a:endPara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Onde</a:t>
                </a:r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  <m:sup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  <m:r>
                      <a:rPr lang="pt-BR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num>
                      <m:den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Combinação</a:t>
                </a:r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“n, x a x”</a:t>
                </a:r>
              </a:p>
              <a:p>
                <a:pPr marL="0" indent="0" algn="just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n! = n.(n-1).(n-2)…3.2.1		“n factorial” e</a:t>
                </a:r>
              </a:p>
              <a:p>
                <a:pPr marL="0" indent="0" algn="just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0! = 1				por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definição</a:t>
                </a:r>
                <a:r>
                  <a:rPr lang="en-US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825" y="2842875"/>
                <a:ext cx="9768349" cy="3144970"/>
              </a:xfrm>
              <a:blipFill>
                <a:blip r:embed="rId2"/>
                <a:stretch>
                  <a:fillRect l="-687" t="-9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8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25" y="2842875"/>
            <a:ext cx="9768349" cy="31646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binomial:</a:t>
            </a:r>
          </a:p>
          <a:p>
            <a:pPr marL="228600" lvl="1" indent="0" algn="just">
              <a:buNone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binomial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seguir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lvl="1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determinado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cirúrgico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85% de chance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Um medico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pacientes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cirurgias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sucedidas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ados do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n=8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tentativas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 = 0,85 = 85%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q = 1 – 0,85 = 0,15 = 15%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fracasso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</a:p>
          <a:p>
            <a:pPr marL="457200" lvl="2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x,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repetido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cirurgias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03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1825" y="2842875"/>
                <a:ext cx="9768349" cy="316463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Distribuição binomial (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457200" lvl="2" indent="0" algn="just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D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ados do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experimento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457200" lvl="2" indent="0" algn="just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n=8; p = 0,85 = 85% ; q = 1 – 0,85 = 0,15 = 15% e</a:t>
                </a:r>
              </a:p>
              <a:p>
                <a:pPr marL="457200" lvl="2" indent="0" algn="just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x,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um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número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repetido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tentativas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8−0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0!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8−0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  <m:r>
                      <a:rPr lang="en-US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2,58.</m:t>
                    </m:r>
                    <m:sSup>
                      <m:sSup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−7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8.7!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7!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.0,85.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=8.0,85.1,7.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1,16.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−5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1825" y="2842875"/>
                <a:ext cx="9768349" cy="3164635"/>
              </a:xfrm>
              <a:blipFill>
                <a:blip r:embed="rId2"/>
                <a:stretch>
                  <a:fillRect l="-562" t="-9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70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709" y="2612492"/>
                <a:ext cx="11454581" cy="3164635"/>
              </a:xfrm>
            </p:spPr>
            <p:txBody>
              <a:bodyPr>
                <a:noAutofit/>
              </a:bodyPr>
              <a:lstStyle/>
              <a:p>
                <a:pPr lvl="1" algn="just"/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Distribuição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binomial (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8−0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2!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8−2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8−2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.6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2!6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2,30.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−4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8.7.6.5!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3!5!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=56.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,614.0,000076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2,61.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8.7.6.5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.4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9,25.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5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.6.5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5!3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0,1677</a:t>
                </a: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709" y="2612492"/>
                <a:ext cx="11454581" cy="3164635"/>
              </a:xfrm>
              <a:blipFill>
                <a:blip r:embed="rId2"/>
                <a:stretch>
                  <a:fillRect t="-11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32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Definições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valor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numérico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associado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probabilístico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palavra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“x” é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representadas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possíveis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enumerados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continua: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ocorrem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probalístico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incontável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intervalo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eixo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8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3716" y="2997050"/>
                <a:ext cx="8524568" cy="2395519"/>
              </a:xfrm>
            </p:spPr>
            <p:txBody>
              <a:bodyPr>
                <a:noAutofit/>
              </a:bodyPr>
              <a:lstStyle/>
              <a:p>
                <a:pPr lvl="1" algn="just"/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Distribuição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binomial (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.6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0,2376</a:t>
                </a: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8−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7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8.7!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0,3847</a:t>
                </a: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8.!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0,85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0,15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0,2725</a:t>
                </a: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3716" y="2997050"/>
                <a:ext cx="8524568" cy="2395519"/>
              </a:xfrm>
              <a:blipFill>
                <a:blip r:embed="rId2"/>
                <a:stretch>
                  <a:fillRect t="-15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8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75" y="907726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994" y="2954691"/>
                <a:ext cx="6499909" cy="1880702"/>
              </a:xfrm>
            </p:spPr>
            <p:txBody>
              <a:bodyPr>
                <a:noAutofit/>
              </a:bodyPr>
              <a:lstStyle/>
              <a:p>
                <a:pPr lvl="1" algn="just"/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Distribuição binomial (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28600" lvl="1" indent="0" algn="just">
                  <a:buNone/>
                </a:pPr>
                <a:r>
                  <a:rPr lang="en-US" sz="2000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sz="2000" b="1" i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Média</a:t>
                </a:r>
                <a:r>
                  <a:rPr lang="en-US" sz="2000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𝝁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𝒏𝒑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𝟖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𝟖𝟓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𝟔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𝟖</m:t>
                    </m:r>
                  </m:oMath>
                </a14:m>
                <a:endParaRPr lang="en-US" sz="2000" b="1" i="1" dirty="0">
                  <a:solidFill>
                    <a:srgbClr val="00206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" lvl="1" indent="0" algn="just">
                  <a:buNone/>
                </a:pPr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Variância 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</a:t>
                </a:r>
                <a:r>
                  <a:rPr lang="en-US" sz="2000" b="1" i="1" dirty="0" err="1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npq</a:t>
                </a:r>
                <a:r>
                  <a:rPr lang="en-US" sz="2000" b="1" dirty="0">
                    <a:solidFill>
                      <a:srgbClr val="00206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𝟖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𝟖𝟓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𝟎𝟐</m:t>
                    </m:r>
                  </m:oMath>
                </a14:m>
                <a:endParaRPr lang="en-US" sz="20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28600" lvl="1" indent="0" algn="just">
                  <a:buNone/>
                </a:pPr>
                <a:r>
                  <a:rPr lang="en-US" sz="20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Desvio </a:t>
                </a:r>
                <a:r>
                  <a:rPr lang="en-US" sz="2000" b="1" i="1" dirty="0" err="1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padrão</a:t>
                </a:r>
                <a:r>
                  <a:rPr lang="en-US" sz="20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𝝈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𝒏𝒑𝒒</m:t>
                        </m:r>
                      </m:e>
                    </m:rad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𝟎𝟐</m:t>
                        </m:r>
                      </m:e>
                    </m:rad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𝟎𝟏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algn="just">
                  <a:buFont typeface="Wingdings" panose="05000000000000000000" pitchFamily="2" charset="2"/>
                  <a:buChar char="è"/>
                </a:pP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994" y="2954691"/>
                <a:ext cx="6499909" cy="1880702"/>
              </a:xfrm>
              <a:blipFill>
                <a:blip r:embed="rId2"/>
                <a:stretch>
                  <a:fillRect t="-19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17920"/>
            <a:ext cx="5901189" cy="320040"/>
          </a:xfrm>
        </p:spPr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FF59A92D-8920-4930-9966-7EC7D3539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962108"/>
                  </p:ext>
                </p:extLst>
              </p:nvPr>
            </p:nvGraphicFramePr>
            <p:xfrm>
              <a:off x="8519994" y="907726"/>
              <a:ext cx="2968482" cy="52612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3163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2065319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</a:tblGrid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2,58.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683989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1,16.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2,30.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2,61.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9,25.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anose="05000000000000000000" pitchFamily="2" charset="2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0,1677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0,2376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30300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0,3847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2377399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0,2725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836084"/>
                      </a:ext>
                    </a:extLst>
                  </a:tr>
                  <a:tr h="638577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≈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FF59A92D-8920-4930-9966-7EC7D3539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5962108"/>
                  </p:ext>
                </p:extLst>
              </p:nvPr>
            </p:nvGraphicFramePr>
            <p:xfrm>
              <a:off x="8519994" y="907726"/>
              <a:ext cx="2968482" cy="52612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03163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2065319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</a:tblGrid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106849" r="-1176" b="-9876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1683989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209722" r="-1176" b="-90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305479" r="-1176" b="-789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405479" r="-1176" b="-689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505479" r="-1176" b="-589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0,1677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0,2376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130300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0,3847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2377399"/>
                      </a:ext>
                    </a:extLst>
                  </a:tr>
                  <a:tr h="4431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0,2725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836084"/>
                      </a:ext>
                    </a:extLst>
                  </a:tr>
                  <a:tr h="829564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824" t="-538971" r="-1176" b="-22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6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25" y="2640945"/>
            <a:ext cx="11139949" cy="27432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Definições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continua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popular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modelagem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probabilísticos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sanguínea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sistólica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aparelhos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televisão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lvl="1" algn="just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Emprega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contínuas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portanto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extraídas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numéricos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denominado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3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15640"/>
            <a:ext cx="7729728" cy="380228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Propriedades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457200" algn="just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media,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685800" lvl="1" indent="-457200" algn="just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é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simétrica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torno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media;</a:t>
            </a:r>
          </a:p>
          <a:p>
            <a:pPr marL="685800" lvl="1" indent="-457200" algn="just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total sob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é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1;</a:t>
            </a:r>
          </a:p>
          <a:p>
            <a:pPr marL="685800" lvl="1" indent="-457200" algn="just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aproxima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eixo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à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se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afasta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media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ambos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eixo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55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74627"/>
            <a:ext cx="7729728" cy="244036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Propriedades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4572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5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µ-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µ+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baixo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À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esquerda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 µ-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à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direita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µ+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curvatura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baixo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chamados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inflexão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75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25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686AF30-FCF5-4DFB-8FF1-C0B773EB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762" y="2276146"/>
            <a:ext cx="4576064" cy="57454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0AC614-81EA-472E-82D3-B36C57442A9C}"/>
              </a:ext>
            </a:extLst>
          </p:cNvPr>
          <p:cNvGrpSpPr/>
          <p:nvPr/>
        </p:nvGrpSpPr>
        <p:grpSpPr>
          <a:xfrm>
            <a:off x="3753104" y="2801771"/>
            <a:ext cx="6848502" cy="3009749"/>
            <a:chOff x="3753104" y="2801771"/>
            <a:chExt cx="6848502" cy="300974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5C7D53F-6774-4005-A935-3DE22A02F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222" t="43999" r="7733" b="1334"/>
            <a:stretch/>
          </p:blipFill>
          <p:spPr>
            <a:xfrm>
              <a:off x="3753104" y="2988108"/>
              <a:ext cx="4685792" cy="2823412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F7B38D93-273A-44F6-88FA-AD50102B0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9729" y="3207755"/>
              <a:ext cx="1632155" cy="9182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A7CBED2B-C266-4889-98EE-261862E3A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1935" y="3207755"/>
              <a:ext cx="3519949" cy="9182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E2B9339-7B4C-4B76-B88C-8A7DEF76EF18}"/>
                </a:ext>
              </a:extLst>
            </p:cNvPr>
            <p:cNvSpPr txBox="1"/>
            <p:nvPr/>
          </p:nvSpPr>
          <p:spPr>
            <a:xfrm>
              <a:off x="8681884" y="2801771"/>
              <a:ext cx="1919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Pontos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en-US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inflexão</a:t>
              </a:r>
              <a:endParaRPr lang="pt-BR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121881C-A58D-436B-AD04-61A071482568}"/>
                </a:ext>
              </a:extLst>
            </p:cNvPr>
            <p:cNvSpPr/>
            <p:nvPr/>
          </p:nvSpPr>
          <p:spPr>
            <a:xfrm>
              <a:off x="7004010" y="4101123"/>
              <a:ext cx="45719" cy="49724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F3A5935-5F39-4F35-9B0B-FEAF86041167}"/>
                </a:ext>
              </a:extLst>
            </p:cNvPr>
            <p:cNvSpPr/>
            <p:nvPr/>
          </p:nvSpPr>
          <p:spPr>
            <a:xfrm>
              <a:off x="5161935" y="4076261"/>
              <a:ext cx="45719" cy="49724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51620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5119A2-C78B-4F64-A1ED-865E3F2B9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4959" r="2036" b="3250"/>
          <a:stretch/>
        </p:blipFill>
        <p:spPr>
          <a:xfrm>
            <a:off x="2753359" y="3091180"/>
            <a:ext cx="6685281" cy="257048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359" y="2229358"/>
            <a:ext cx="4576064" cy="57454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FF72299-2215-4AA7-97F3-7D4449D659C6}"/>
                  </a:ext>
                </a:extLst>
              </p:cNvPr>
              <p:cNvSpPr txBox="1"/>
              <p:nvPr/>
            </p:nvSpPr>
            <p:spPr>
              <a:xfrm>
                <a:off x="6293366" y="3894304"/>
                <a:ext cx="2416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Mangal" panose="02040503050203030202" pitchFamily="18" charset="0"/>
                      </a:rPr>
                      <m:t>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𝟕𝟏𝟖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ngal" panose="02040503050203030202" pitchFamily="18" charset="0"/>
                      </a:rPr>
                      <m:t>𝟏𝟒</m:t>
                    </m:r>
                  </m:oMath>
                </a14:m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FF72299-2215-4AA7-97F3-7D4449D6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366" y="3894304"/>
                <a:ext cx="24160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55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27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359" y="2229358"/>
            <a:ext cx="4576064" cy="57454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2C3883-EC6A-4BDD-89BB-B01343C22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" t="15600" r="2380" b="3611"/>
          <a:stretch/>
        </p:blipFill>
        <p:spPr>
          <a:xfrm>
            <a:off x="571914" y="2900825"/>
            <a:ext cx="5901189" cy="29924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9B97D54-C25B-4304-A0C3-56E81E37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4" y="2807105"/>
            <a:ext cx="4246432" cy="31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8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28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359" y="2229358"/>
            <a:ext cx="4576064" cy="57454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2C3883-EC6A-4BDD-89BB-B01343C22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" t="15600" r="2380" b="3611"/>
          <a:stretch/>
        </p:blipFill>
        <p:spPr>
          <a:xfrm>
            <a:off x="571914" y="2900825"/>
            <a:ext cx="5901189" cy="29924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9B97D54-C25B-4304-A0C3-56E81E37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4" y="2807105"/>
            <a:ext cx="4246432" cy="31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570" y="586209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29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361" y="1900797"/>
            <a:ext cx="5554440" cy="420954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 normal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padrão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com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média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desvio-padrão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igual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1,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seja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µ = 0 ; </a:t>
            </a:r>
            <a:r>
              <a:rPr lang="el-G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horizontal do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desvios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um valor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qualquer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media.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transformação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um valor 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“x”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“z”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realizado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sequinte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equação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18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88CAEF-C671-473F-840D-53AC3689D4EB}"/>
                  </a:ext>
                </a:extLst>
              </p:cNvPr>
              <p:cNvSpPr/>
              <p:nvPr/>
            </p:nvSpPr>
            <p:spPr>
              <a:xfrm>
                <a:off x="7248024" y="3739795"/>
                <a:ext cx="3510898" cy="73000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𝒗𝒂𝒍𝒐𝒓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𝒅𝒊𝒂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𝒅𝒆𝒔𝒗𝒊𝒐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𝒑𝒂𝒅𝒓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ã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𝒐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pt-BR" b="1" i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5588CAEF-C671-473F-840D-53AC3689D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24" y="3739795"/>
                <a:ext cx="3510898" cy="730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19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Distribuições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discretas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valor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discreta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atribuída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enumerar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valor 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forma-se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discreta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Definição</a:t>
            </a:r>
            <a:r>
              <a:rPr lang="en-US" sz="20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2" indent="0" algn="just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enumera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valor que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assumir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64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264635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30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3020681"/>
            <a:ext cx="7729728" cy="239246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Propriedades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normal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acumulada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próxima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zero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i="1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≈ -3,49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acumulada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cresce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z”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também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cresce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acumulada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0,5000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acumulada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próxima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1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i="1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≈ 3,49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5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264635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78FF88-1E35-4DC7-BC5B-35FA8573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1" t="44058" r="7733"/>
          <a:stretch/>
        </p:blipFill>
        <p:spPr>
          <a:xfrm>
            <a:off x="1177586" y="3081136"/>
            <a:ext cx="4468322" cy="2831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1EE900B-F06D-4CBF-851F-619978BB1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0" t="37944" r="13457" b="6385"/>
          <a:stretch/>
        </p:blipFill>
        <p:spPr>
          <a:xfrm>
            <a:off x="6556900" y="2777156"/>
            <a:ext cx="4210878" cy="253994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D25BF88-487E-42B7-9F58-0BFE465654ED}"/>
              </a:ext>
            </a:extLst>
          </p:cNvPr>
          <p:cNvSpPr txBox="1"/>
          <p:nvPr/>
        </p:nvSpPr>
        <p:spPr>
          <a:xfrm>
            <a:off x="10088217" y="4759145"/>
            <a:ext cx="27443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DAD5F-2CBE-4DD8-98F5-68C06B084E92}"/>
              </a:ext>
            </a:extLst>
          </p:cNvPr>
          <p:cNvSpPr txBox="1"/>
          <p:nvPr/>
        </p:nvSpPr>
        <p:spPr>
          <a:xfrm>
            <a:off x="6556900" y="3677798"/>
            <a:ext cx="94448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P(z &lt; a)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E4DBE-3C11-444A-A83F-5FA3F2EC4BCC}"/>
              </a:ext>
            </a:extLst>
          </p:cNvPr>
          <p:cNvSpPr txBox="1"/>
          <p:nvPr/>
        </p:nvSpPr>
        <p:spPr>
          <a:xfrm>
            <a:off x="9154991" y="3214153"/>
            <a:ext cx="13532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P(a </a:t>
            </a:r>
            <a:r>
              <a:rPr lang="en-US" b="1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≤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b="1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≤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11AA4C-8DB8-4942-83B2-3550259CEE67}"/>
              </a:ext>
            </a:extLst>
          </p:cNvPr>
          <p:cNvSpPr txBox="1"/>
          <p:nvPr/>
        </p:nvSpPr>
        <p:spPr>
          <a:xfrm>
            <a:off x="9798486" y="3975449"/>
            <a:ext cx="9653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P(z </a:t>
            </a:r>
            <a:r>
              <a:rPr lang="en-US" b="1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&gt;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E8AFC17-FE69-407A-ACC8-37B95629D6EA}"/>
                  </a:ext>
                </a:extLst>
              </p:cNvPr>
              <p:cNvSpPr/>
              <p:nvPr/>
            </p:nvSpPr>
            <p:spPr>
              <a:xfrm>
                <a:off x="4793426" y="3053973"/>
                <a:ext cx="1334020" cy="62382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pt-BR" b="1" i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E8AFC17-FE69-407A-ACC8-37B95629D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426" y="3053973"/>
                <a:ext cx="1334020" cy="623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273289E-C4AF-4ADD-873F-92033F53A6C3}"/>
              </a:ext>
            </a:extLst>
          </p:cNvPr>
          <p:cNvSpPr/>
          <p:nvPr/>
        </p:nvSpPr>
        <p:spPr>
          <a:xfrm rot="20044976">
            <a:off x="4129549" y="3394110"/>
            <a:ext cx="589819" cy="291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E66E8C0-D09F-4184-832B-7A79487B6A51}"/>
              </a:ext>
            </a:extLst>
          </p:cNvPr>
          <p:cNvSpPr/>
          <p:nvPr/>
        </p:nvSpPr>
        <p:spPr>
          <a:xfrm rot="853529">
            <a:off x="6261990" y="3313009"/>
            <a:ext cx="589819" cy="291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0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D751A40-6DB4-4400-9EB9-890F99B8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cap="none" dirty="0" err="1"/>
              <a:t>Distribuições</a:t>
            </a:r>
            <a:r>
              <a:rPr lang="en-US" sz="2200" cap="none" dirty="0"/>
              <a:t> de </a:t>
            </a:r>
            <a:r>
              <a:rPr lang="en-US" sz="2200" cap="none" dirty="0" err="1"/>
              <a:t>probabilidade</a:t>
            </a:r>
            <a:endParaRPr lang="en-US" sz="2200" cap="none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7195788-8083-437C-B8AA-40806B19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2" t="5652" r="6169" b="18261"/>
          <a:stretch/>
        </p:blipFill>
        <p:spPr>
          <a:xfrm>
            <a:off x="4892397" y="72541"/>
            <a:ext cx="5881033" cy="6647581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4660"/>
            <a:ext cx="3705203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65B417F-43C4-4C33-8AE1-EDBE6DBD2C4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264635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33</a:t>
            </a:fld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51B4A4E-D360-44AF-9472-4C967EF4600D}"/>
              </a:ext>
            </a:extLst>
          </p:cNvPr>
          <p:cNvGrpSpPr/>
          <p:nvPr/>
        </p:nvGrpSpPr>
        <p:grpSpPr>
          <a:xfrm>
            <a:off x="727026" y="2577203"/>
            <a:ext cx="10031896" cy="3520602"/>
            <a:chOff x="727026" y="2577203"/>
            <a:chExt cx="10031896" cy="352060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AE7F09D-BE8D-4C99-BA06-6D817901B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750" t="20579" r="12762" b="45361"/>
            <a:stretch/>
          </p:blipFill>
          <p:spPr>
            <a:xfrm>
              <a:off x="727026" y="2577203"/>
              <a:ext cx="5027730" cy="34853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0B0C89A-8C1C-42FC-B7A9-1F9E480F6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27" t="833" r="13920" b="-1"/>
            <a:stretch/>
          </p:blipFill>
          <p:spPr>
            <a:xfrm>
              <a:off x="5939934" y="2626981"/>
              <a:ext cx="4818988" cy="3470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078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264635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34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3C589E2-E4EB-4C88-8256-D4489BA8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198" y="2745483"/>
            <a:ext cx="7304085" cy="347243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fábrica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pneumáticos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fez um teste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desgaste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seus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pneus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verificou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obedecia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normal, de media 48000 km 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desvio-padrão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2000 km.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um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pneu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escolhido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acaso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46000 km;</a:t>
            </a:r>
          </a:p>
          <a:p>
            <a:pPr marL="571500" lvl="1" indent="-342900" algn="just">
              <a:lnSpc>
                <a:spcPct val="15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45000 e 50000 km.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8C4245-90F3-41CA-A208-2675548C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061" y="3429000"/>
            <a:ext cx="2437741" cy="24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0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80" y="290223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7804B4-DAF2-43D6-8712-C64D24E1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27" y="1803147"/>
            <a:ext cx="4541523" cy="3251705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A12A953-6259-4347-A152-B03C2A29AD1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639041" y="4792504"/>
            <a:ext cx="629172" cy="871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8109F-9B19-4B7A-89AB-FBEF3B51B088}"/>
              </a:ext>
            </a:extLst>
          </p:cNvPr>
          <p:cNvSpPr txBox="1"/>
          <p:nvPr/>
        </p:nvSpPr>
        <p:spPr>
          <a:xfrm>
            <a:off x="7516244" y="566398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µ = 48000 km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A1C09DF-B762-4AD3-BD65-C186A2C1CFE1}"/>
                  </a:ext>
                </a:extLst>
              </p:cNvPr>
              <p:cNvSpPr/>
              <p:nvPr/>
            </p:nvSpPr>
            <p:spPr>
              <a:xfrm>
                <a:off x="4219860" y="5258341"/>
                <a:ext cx="3145028" cy="53694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𝟒𝟔𝟎𝟎𝟎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𝟒𝟖𝟎𝟎𝟎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𝟐𝟎𝟎𝟎</m:t>
                        </m:r>
                      </m:den>
                    </m:f>
                  </m:oMath>
                </a14:m>
                <a:r>
                  <a:rPr lang="pt-BR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-1</a:t>
                </a: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A1C09DF-B762-4AD3-BD65-C186A2C1C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60" y="5258341"/>
                <a:ext cx="3145028" cy="536942"/>
              </a:xfrm>
              <a:prstGeom prst="rect">
                <a:avLst/>
              </a:prstGeom>
              <a:blipFill>
                <a:blip r:embed="rId5"/>
                <a:stretch>
                  <a:fillRect r="-969" b="-34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685F2A-9E01-4E37-8101-2F5626387774}"/>
              </a:ext>
            </a:extLst>
          </p:cNvPr>
          <p:cNvCxnSpPr>
            <a:cxnSpLocks/>
          </p:cNvCxnSpPr>
          <p:nvPr/>
        </p:nvCxnSpPr>
        <p:spPr>
          <a:xfrm flipH="1">
            <a:off x="7173118" y="4704450"/>
            <a:ext cx="83088" cy="440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869F527-3900-46AD-8506-450D668FF69C}"/>
              </a:ext>
            </a:extLst>
          </p:cNvPr>
          <p:cNvCxnSpPr>
            <a:cxnSpLocks/>
          </p:cNvCxnSpPr>
          <p:nvPr/>
        </p:nvCxnSpPr>
        <p:spPr>
          <a:xfrm flipV="1">
            <a:off x="7256206" y="3140213"/>
            <a:ext cx="0" cy="1564237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09195C-D3EE-4738-B26C-983FDF82DDA6}"/>
              </a:ext>
            </a:extLst>
          </p:cNvPr>
          <p:cNvCxnSpPr>
            <a:cxnSpLocks/>
          </p:cNvCxnSpPr>
          <p:nvPr/>
        </p:nvCxnSpPr>
        <p:spPr>
          <a:xfrm flipV="1">
            <a:off x="7639041" y="2271252"/>
            <a:ext cx="0" cy="243319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eta: para a Direita 70">
            <a:extLst>
              <a:ext uri="{FF2B5EF4-FFF2-40B4-BE49-F238E27FC236}">
                <a16:creationId xmlns:a16="http://schemas.microsoft.com/office/drawing/2014/main" id="{FFE00F92-78FC-45C5-8CF5-245969E620A7}"/>
              </a:ext>
            </a:extLst>
          </p:cNvPr>
          <p:cNvSpPr/>
          <p:nvPr/>
        </p:nvSpPr>
        <p:spPr>
          <a:xfrm>
            <a:off x="7635814" y="2993663"/>
            <a:ext cx="554455" cy="1564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F79FE574-130F-439A-8570-45667C13D77C}"/>
                  </a:ext>
                </a:extLst>
              </p:cNvPr>
              <p:cNvSpPr txBox="1"/>
              <p:nvPr/>
            </p:nvSpPr>
            <p:spPr>
              <a:xfrm>
                <a:off x="8427891" y="3619905"/>
                <a:ext cx="3269998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48000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F79FE574-130F-439A-8570-45667C13D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891" y="3619905"/>
                <a:ext cx="3269998" cy="276999"/>
              </a:xfrm>
              <a:prstGeom prst="rect">
                <a:avLst/>
              </a:prstGeom>
              <a:blipFill>
                <a:blip r:embed="rId6"/>
                <a:stretch>
                  <a:fillRect l="-1119" r="-1306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Seta: para a Direita 73">
            <a:extLst>
              <a:ext uri="{FF2B5EF4-FFF2-40B4-BE49-F238E27FC236}">
                <a16:creationId xmlns:a16="http://schemas.microsoft.com/office/drawing/2014/main" id="{CA4C422A-63EC-4AAE-8FAB-955F4F2F000E}"/>
              </a:ext>
            </a:extLst>
          </p:cNvPr>
          <p:cNvSpPr/>
          <p:nvPr/>
        </p:nvSpPr>
        <p:spPr>
          <a:xfrm flipH="1">
            <a:off x="7286636" y="3002182"/>
            <a:ext cx="245183" cy="171078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E1B4CEF-F0EF-41FB-B36B-148F1A95418D}"/>
              </a:ext>
            </a:extLst>
          </p:cNvPr>
          <p:cNvCxnSpPr>
            <a:cxnSpLocks/>
          </p:cNvCxnSpPr>
          <p:nvPr/>
        </p:nvCxnSpPr>
        <p:spPr>
          <a:xfrm flipH="1" flipV="1">
            <a:off x="5093941" y="2521799"/>
            <a:ext cx="2270949" cy="147993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C00589D4-C256-4592-8FB4-FB44A5FC253B}"/>
                  </a:ext>
                </a:extLst>
              </p:cNvPr>
              <p:cNvSpPr txBox="1"/>
              <p:nvPr/>
            </p:nvSpPr>
            <p:spPr>
              <a:xfrm>
                <a:off x="70837" y="2140801"/>
                <a:ext cx="5200013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46000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≤48000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=0,3413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C00589D4-C256-4592-8FB4-FB44A5FC2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7" y="2140801"/>
                <a:ext cx="5200013" cy="276999"/>
              </a:xfrm>
              <a:prstGeom prst="rect">
                <a:avLst/>
              </a:prstGeom>
              <a:blipFill>
                <a:blip r:embed="rId7"/>
                <a:stretch>
                  <a:fillRect l="-586" r="-586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Imagem 77">
            <a:extLst>
              <a:ext uri="{FF2B5EF4-FFF2-40B4-BE49-F238E27FC236}">
                <a16:creationId xmlns:a16="http://schemas.microsoft.com/office/drawing/2014/main" id="{8EB08C66-3017-4D19-BE6D-CB205493BE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28" r="79658" b="58756"/>
          <a:stretch/>
        </p:blipFill>
        <p:spPr>
          <a:xfrm>
            <a:off x="729986" y="2884941"/>
            <a:ext cx="1551979" cy="3089657"/>
          </a:xfrm>
          <a:prstGeom prst="rect">
            <a:avLst/>
          </a:prstGeom>
        </p:spPr>
      </p:pic>
      <p:sp>
        <p:nvSpPr>
          <p:cNvPr id="79" name="Elipse 78">
            <a:extLst>
              <a:ext uri="{FF2B5EF4-FFF2-40B4-BE49-F238E27FC236}">
                <a16:creationId xmlns:a16="http://schemas.microsoft.com/office/drawing/2014/main" id="{30711FD1-E4FB-4E50-A38F-8CC23C6E3606}"/>
              </a:ext>
            </a:extLst>
          </p:cNvPr>
          <p:cNvSpPr/>
          <p:nvPr/>
        </p:nvSpPr>
        <p:spPr>
          <a:xfrm>
            <a:off x="613324" y="5663980"/>
            <a:ext cx="1402289" cy="4048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5C52204-5D7E-4DDC-AE65-A9AC9DC7F515}"/>
              </a:ext>
            </a:extLst>
          </p:cNvPr>
          <p:cNvCxnSpPr>
            <a:cxnSpLocks/>
          </p:cNvCxnSpPr>
          <p:nvPr/>
        </p:nvCxnSpPr>
        <p:spPr>
          <a:xfrm flipV="1">
            <a:off x="1497963" y="2861340"/>
            <a:ext cx="1770138" cy="27180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have Esquerda 83">
            <a:extLst>
              <a:ext uri="{FF2B5EF4-FFF2-40B4-BE49-F238E27FC236}">
                <a16:creationId xmlns:a16="http://schemas.microsoft.com/office/drawing/2014/main" id="{687F2756-81BE-45D8-A00A-E045E699A2B5}"/>
              </a:ext>
            </a:extLst>
          </p:cNvPr>
          <p:cNvSpPr/>
          <p:nvPr/>
        </p:nvSpPr>
        <p:spPr>
          <a:xfrm rot="16200000">
            <a:off x="3054973" y="1951230"/>
            <a:ext cx="276999" cy="1296224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1E7369-6C1F-4298-9B29-A6492DB83FCC}"/>
                  </a:ext>
                </a:extLst>
              </p:cNvPr>
              <p:cNvSpPr txBox="1"/>
              <p:nvPr/>
            </p:nvSpPr>
            <p:spPr>
              <a:xfrm>
                <a:off x="70837" y="1691804"/>
                <a:ext cx="5398786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≥46000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=0,3413+0,5=0,8413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1E7369-6C1F-4298-9B29-A6492DB83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7" y="1691804"/>
                <a:ext cx="5398786" cy="276999"/>
              </a:xfrm>
              <a:prstGeom prst="rect">
                <a:avLst/>
              </a:prstGeom>
              <a:blipFill>
                <a:blip r:embed="rId9"/>
                <a:stretch>
                  <a:fillRect l="-565" r="-565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8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80" y="290223"/>
            <a:ext cx="7729728" cy="1188720"/>
          </a:xfrm>
        </p:spPr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36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7804B4-DAF2-43D6-8712-C64D24E1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30" y="2078767"/>
            <a:ext cx="4541523" cy="3251705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A12A953-6259-4347-A152-B03C2A29AD17}"/>
              </a:ext>
            </a:extLst>
          </p:cNvPr>
          <p:cNvCxnSpPr>
            <a:cxnSpLocks/>
          </p:cNvCxnSpPr>
          <p:nvPr/>
        </p:nvCxnSpPr>
        <p:spPr>
          <a:xfrm>
            <a:off x="6481544" y="5176592"/>
            <a:ext cx="0" cy="4432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8109F-9B19-4B7A-89AB-FBEF3B51B088}"/>
              </a:ext>
            </a:extLst>
          </p:cNvPr>
          <p:cNvSpPr txBox="1"/>
          <p:nvPr/>
        </p:nvSpPr>
        <p:spPr>
          <a:xfrm>
            <a:off x="6131493" y="564935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µ = 48000 km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1B701D6D-2FA5-402C-9EDE-637F71AECF84}"/>
                  </a:ext>
                </a:extLst>
              </p:cNvPr>
              <p:cNvSpPr/>
              <p:nvPr/>
            </p:nvSpPr>
            <p:spPr>
              <a:xfrm>
                <a:off x="4073130" y="6018686"/>
                <a:ext cx="3318152" cy="54149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𝟒𝟓𝟎𝟎𝟎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𝟒𝟖𝟎𝟎𝟎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𝟐𝟎𝟎𝟎</m:t>
                        </m:r>
                      </m:den>
                    </m:f>
                  </m:oMath>
                </a14:m>
                <a:r>
                  <a:rPr lang="pt-BR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-1,5</a:t>
                </a: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1B701D6D-2FA5-402C-9EDE-637F71AEC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30" y="6018686"/>
                <a:ext cx="3318152" cy="541495"/>
              </a:xfrm>
              <a:prstGeom prst="rect">
                <a:avLst/>
              </a:prstGeom>
              <a:blipFill>
                <a:blip r:embed="rId4"/>
                <a:stretch>
                  <a:fillRect r="-1103" b="-33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8FC9EF-76F1-4AA2-9A46-0A3209815422}"/>
                  </a:ext>
                </a:extLst>
              </p:cNvPr>
              <p:cNvSpPr/>
              <p:nvPr/>
            </p:nvSpPr>
            <p:spPr>
              <a:xfrm>
                <a:off x="7438883" y="5218692"/>
                <a:ext cx="3068084" cy="54149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𝟓𝟎𝟎𝟎𝟎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𝟒𝟖𝟎𝟎𝟎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𝟐𝟎𝟎𝟎</m:t>
                        </m:r>
                      </m:den>
                    </m:f>
                  </m:oMath>
                </a14:m>
                <a:r>
                  <a:rPr lang="pt-BR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EE8FC9EF-76F1-4AA2-9A46-0A3209815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83" y="5218692"/>
                <a:ext cx="3068084" cy="541495"/>
              </a:xfrm>
              <a:prstGeom prst="rect">
                <a:avLst/>
              </a:prstGeom>
              <a:blipFill>
                <a:blip r:embed="rId5"/>
                <a:stretch>
                  <a:fillRect r="-794" b="-33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6BD4330-A629-4C6D-BCBF-FCFDB381D381}"/>
              </a:ext>
            </a:extLst>
          </p:cNvPr>
          <p:cNvCxnSpPr>
            <a:cxnSpLocks/>
          </p:cNvCxnSpPr>
          <p:nvPr/>
        </p:nvCxnSpPr>
        <p:spPr>
          <a:xfrm>
            <a:off x="7022018" y="5083594"/>
            <a:ext cx="263362" cy="314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DAB3D63-A848-4F0D-B0D1-BCB77AF3B221}"/>
              </a:ext>
            </a:extLst>
          </p:cNvPr>
          <p:cNvCxnSpPr>
            <a:cxnSpLocks/>
          </p:cNvCxnSpPr>
          <p:nvPr/>
        </p:nvCxnSpPr>
        <p:spPr>
          <a:xfrm>
            <a:off x="5714627" y="5083594"/>
            <a:ext cx="17579" cy="8652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D2B9409-41E6-4A22-9C51-85F39ACA6E93}"/>
              </a:ext>
            </a:extLst>
          </p:cNvPr>
          <p:cNvCxnSpPr>
            <a:cxnSpLocks/>
          </p:cNvCxnSpPr>
          <p:nvPr/>
        </p:nvCxnSpPr>
        <p:spPr>
          <a:xfrm flipV="1">
            <a:off x="5714627" y="4508767"/>
            <a:ext cx="0" cy="471304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347D142-55D8-4E5C-8C45-1A564D612D38}"/>
              </a:ext>
            </a:extLst>
          </p:cNvPr>
          <p:cNvCxnSpPr>
            <a:cxnSpLocks/>
          </p:cNvCxnSpPr>
          <p:nvPr/>
        </p:nvCxnSpPr>
        <p:spPr>
          <a:xfrm flipV="1">
            <a:off x="6883462" y="3449959"/>
            <a:ext cx="0" cy="1530111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809195C-D3EE-4738-B26C-983FDF82DDA6}"/>
              </a:ext>
            </a:extLst>
          </p:cNvPr>
          <p:cNvCxnSpPr>
            <a:cxnSpLocks/>
          </p:cNvCxnSpPr>
          <p:nvPr/>
        </p:nvCxnSpPr>
        <p:spPr>
          <a:xfrm flipV="1">
            <a:off x="6481544" y="2546872"/>
            <a:ext cx="0" cy="243319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D7652BFE-CEF5-4B35-A96D-1898E6D5C5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1531" b="16013"/>
          <a:stretch/>
        </p:blipFill>
        <p:spPr>
          <a:xfrm>
            <a:off x="202153" y="1558597"/>
            <a:ext cx="1213685" cy="4218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2E989EC-BBAC-48A9-AFE8-07954AA3051E}"/>
                  </a:ext>
                </a:extLst>
              </p:cNvPr>
              <p:cNvSpPr txBox="1"/>
              <p:nvPr/>
            </p:nvSpPr>
            <p:spPr>
              <a:xfrm>
                <a:off x="1523359" y="5548567"/>
                <a:ext cx="2719527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=0,4332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2E989EC-BBAC-48A9-AFE8-07954AA3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359" y="5548567"/>
                <a:ext cx="2719527" cy="276999"/>
              </a:xfrm>
              <a:prstGeom prst="rect">
                <a:avLst/>
              </a:prstGeom>
              <a:blipFill>
                <a:blip r:embed="rId7"/>
                <a:stretch>
                  <a:fillRect l="-1570" r="-1570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2F3EBBA-E02D-4031-9AFA-D882E2ED2B36}"/>
                  </a:ext>
                </a:extLst>
              </p:cNvPr>
              <p:cNvSpPr txBox="1"/>
              <p:nvPr/>
            </p:nvSpPr>
            <p:spPr>
              <a:xfrm>
                <a:off x="1595537" y="4330298"/>
                <a:ext cx="2370072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=0,3413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2F3EBBA-E02D-4031-9AFA-D882E2ED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37" y="4330298"/>
                <a:ext cx="2370072" cy="276999"/>
              </a:xfrm>
              <a:prstGeom prst="rect">
                <a:avLst/>
              </a:prstGeom>
              <a:blipFill>
                <a:blip r:embed="rId8"/>
                <a:stretch>
                  <a:fillRect l="-1799" r="-1799" b="-1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32CB53C-7C0F-468E-A55A-AD068E88681C}"/>
                  </a:ext>
                </a:extLst>
              </p:cNvPr>
              <p:cNvSpPr txBox="1"/>
              <p:nvPr/>
            </p:nvSpPr>
            <p:spPr>
              <a:xfrm>
                <a:off x="8305312" y="2546872"/>
                <a:ext cx="3684535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=0,4332+0,3413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32CB53C-7C0F-468E-A55A-AD068E886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312" y="2546872"/>
                <a:ext cx="3684535" cy="276999"/>
              </a:xfrm>
              <a:prstGeom prst="rect">
                <a:avLst/>
              </a:prstGeom>
              <a:blipFill>
                <a:blip r:embed="rId9"/>
                <a:stretch>
                  <a:fillRect l="-826" r="-992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CC1AA7A-DDC4-42FF-AA98-6ACA8251F128}"/>
                  </a:ext>
                </a:extLst>
              </p:cNvPr>
              <p:cNvSpPr txBox="1"/>
              <p:nvPr/>
            </p:nvSpPr>
            <p:spPr>
              <a:xfrm>
                <a:off x="8659344" y="3014977"/>
                <a:ext cx="2719527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=0,7745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CC1AA7A-DDC4-42FF-AA98-6ACA8251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44" y="3014977"/>
                <a:ext cx="2719527" cy="276999"/>
              </a:xfrm>
              <a:prstGeom prst="rect">
                <a:avLst/>
              </a:prstGeom>
              <a:blipFill>
                <a:blip r:embed="rId10"/>
                <a:stretch>
                  <a:fillRect l="-1342" r="-1566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Elipse 21">
            <a:extLst>
              <a:ext uri="{FF2B5EF4-FFF2-40B4-BE49-F238E27FC236}">
                <a16:creationId xmlns:a16="http://schemas.microsoft.com/office/drawing/2014/main" id="{FBFF0385-2783-4407-B387-322B190536C6}"/>
              </a:ext>
            </a:extLst>
          </p:cNvPr>
          <p:cNvSpPr/>
          <p:nvPr/>
        </p:nvSpPr>
        <p:spPr>
          <a:xfrm>
            <a:off x="202153" y="4330299"/>
            <a:ext cx="1321206" cy="2769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77B90CC-83C9-4A99-8C60-B3321D410A23}"/>
              </a:ext>
            </a:extLst>
          </p:cNvPr>
          <p:cNvSpPr/>
          <p:nvPr/>
        </p:nvSpPr>
        <p:spPr>
          <a:xfrm>
            <a:off x="148392" y="5500596"/>
            <a:ext cx="1321206" cy="2769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307582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discreta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 algn="just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satisfazer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seguintes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condições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valor da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0 e 1 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 </a:t>
            </a:r>
            <a:r>
              <a:rPr lang="en-US" sz="20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i="1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≤ P(x) ≤ 1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ea typeface="Malgun Gothic Semilight" panose="020B0502040204020203" pitchFamily="34" charset="-128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A soma de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todas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 as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probabilidades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deve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 ser 1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	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2060"/>
                </a:solidFill>
                <a:latin typeface="Times New Roman" panose="02020603050405020304" pitchFamily="18" charset="0"/>
                <a:ea typeface="Malgun Gothic Semilight" panose="020B0502040204020203" pitchFamily="34" charset="-128"/>
                <a:cs typeface="Times New Roman" panose="02020603050405020304" pitchFamily="18" charset="0"/>
              </a:rPr>
              <a:t>Σ P(x) = 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77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98600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discreta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Estabeleça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freqüência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possíveis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Obtenha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soma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freqüências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possível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dividindo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freqüência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pela soma das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freqüências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Verifique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entre 0 e 1.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1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39969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psicólogo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ministrou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teste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agressivas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150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funcionários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indivíduos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atribuídos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1 a 5 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1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5,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agressivo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Um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escore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3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indicava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nenhuma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preponderante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agrupados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apresentado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seguir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Estabeleça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probabilidade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variável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aleatória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faça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17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57556"/>
            <a:ext cx="1662438" cy="459116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7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188C4AAF-02F0-4330-B419-BEE617688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57196"/>
              </p:ext>
            </p:extLst>
          </p:nvPr>
        </p:nvGraphicFramePr>
        <p:xfrm>
          <a:off x="792282" y="2944735"/>
          <a:ext cx="3101292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2324">
                  <a:extLst>
                    <a:ext uri="{9D8B030D-6E8A-4147-A177-3AD203B41FA5}">
                      <a16:colId xmlns:a16="http://schemas.microsoft.com/office/drawing/2014/main" val="681036053"/>
                    </a:ext>
                  </a:extLst>
                </a:gridCol>
                <a:gridCol w="1768968">
                  <a:extLst>
                    <a:ext uri="{9D8B030D-6E8A-4147-A177-3AD203B41FA5}">
                      <a16:colId xmlns:a16="http://schemas.microsoft.com/office/drawing/2014/main" val="513918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Escore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x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Freqüência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9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8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26812"/>
                  </a:ext>
                </a:extLst>
              </a:tr>
            </a:tbl>
          </a:graphicData>
        </a:graphic>
      </p:graphicFrame>
      <p:graphicFrame>
        <p:nvGraphicFramePr>
          <p:cNvPr id="9" name="Tabela 7">
            <a:extLst>
              <a:ext uri="{FF2B5EF4-FFF2-40B4-BE49-F238E27FC236}">
                <a16:creationId xmlns:a16="http://schemas.microsoft.com/office/drawing/2014/main" id="{88CF754C-D17C-490B-8306-3D57EF2F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48618"/>
              </p:ext>
            </p:extLst>
          </p:nvPr>
        </p:nvGraphicFramePr>
        <p:xfrm>
          <a:off x="7377647" y="2944735"/>
          <a:ext cx="2044322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0039">
                  <a:extLst>
                    <a:ext uri="{9D8B030D-6E8A-4147-A177-3AD203B41FA5}">
                      <a16:colId xmlns:a16="http://schemas.microsoft.com/office/drawing/2014/main" val="681036053"/>
                    </a:ext>
                  </a:extLst>
                </a:gridCol>
                <a:gridCol w="874283">
                  <a:extLst>
                    <a:ext uri="{9D8B030D-6E8A-4147-A177-3AD203B41FA5}">
                      <a16:colId xmlns:a16="http://schemas.microsoft.com/office/drawing/2014/main" val="513918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P(x)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9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8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268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0ED0350-F280-4AFB-BA47-591A886B718B}"/>
                  </a:ext>
                </a:extLst>
              </p:cNvPr>
              <p:cNvSpPr txBox="1"/>
              <p:nvPr/>
            </p:nvSpPr>
            <p:spPr>
              <a:xfrm>
                <a:off x="4550794" y="2749222"/>
                <a:ext cx="2169633" cy="2891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=0,16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150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=0,1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0ED0350-F280-4AFB-BA47-591A886B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94" y="2749222"/>
                <a:ext cx="2169633" cy="2891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0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E2ED8-93B3-4A1D-8F29-B48EBDB8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57556"/>
            <a:ext cx="1662438" cy="459116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Exercício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8</a:t>
            </a:fld>
            <a:endParaRPr lang="pt-BR"/>
          </a:p>
        </p:txBody>
      </p:sp>
      <p:graphicFrame>
        <p:nvGraphicFramePr>
          <p:cNvPr id="9" name="Tabela 7">
            <a:extLst>
              <a:ext uri="{FF2B5EF4-FFF2-40B4-BE49-F238E27FC236}">
                <a16:creationId xmlns:a16="http://schemas.microsoft.com/office/drawing/2014/main" id="{88CF754C-D17C-490B-8306-3D57EF2FD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68103"/>
              </p:ext>
            </p:extLst>
          </p:nvPr>
        </p:nvGraphicFramePr>
        <p:xfrm>
          <a:off x="1018033" y="3195508"/>
          <a:ext cx="2044322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0039">
                  <a:extLst>
                    <a:ext uri="{9D8B030D-6E8A-4147-A177-3AD203B41FA5}">
                      <a16:colId xmlns:a16="http://schemas.microsoft.com/office/drawing/2014/main" val="681036053"/>
                    </a:ext>
                  </a:extLst>
                </a:gridCol>
                <a:gridCol w="874283">
                  <a:extLst>
                    <a:ext uri="{9D8B030D-6E8A-4147-A177-3AD203B41FA5}">
                      <a16:colId xmlns:a16="http://schemas.microsoft.com/office/drawing/2014/main" val="513918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P(x)</a:t>
                      </a:r>
                      <a:endParaRPr lang="pt-B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9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38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0,14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26812"/>
                  </a:ext>
                </a:extLst>
              </a:tr>
            </a:tbl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FB45BE4-A535-48B2-9113-C3467DC54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142394"/>
              </p:ext>
            </p:extLst>
          </p:nvPr>
        </p:nvGraphicFramePr>
        <p:xfrm>
          <a:off x="4685071" y="31501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206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2267A-E5CE-4DB6-A747-EFEBC44F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Distribuições</a:t>
            </a:r>
            <a:r>
              <a:rPr lang="en-US" cap="none" dirty="0"/>
              <a:t> de </a:t>
            </a:r>
            <a:r>
              <a:rPr lang="en-US" cap="none" dirty="0" err="1"/>
              <a:t>probabilidade</a:t>
            </a:r>
            <a:endParaRPr lang="pt-BR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196" y="2883851"/>
                <a:ext cx="4767733" cy="2346911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Média (µ),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Esperança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matemática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valor </a:t>
                </a:r>
                <a:r>
                  <a:rPr lang="en-US" sz="2000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esperado</a:t>
                </a:r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E(x):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𝐏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Obtenha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pontuação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media para o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caso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 teste de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personalidade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CBE2ED8-93B3-4A1D-8F29-B48EBDB8A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196" y="2883851"/>
                <a:ext cx="4767733" cy="2346911"/>
              </a:xfrm>
              <a:blipFill>
                <a:blip r:embed="rId2"/>
                <a:stretch>
                  <a:fillRect l="-1151" t="-1299" r="-26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8C1817-6400-4BC5-9429-3798D92C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Dr. Pedro Luiz Santos Serra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6BC47-1A11-4BD9-9827-737A130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B417F-43C4-4C33-8AE1-EDBE6DBD2C41}" type="slidenum">
              <a:rPr lang="pt-BR" smtClean="0"/>
              <a:t>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DCDBF912-FF54-4F71-BA12-2E8EBD232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170064"/>
                  </p:ext>
                </p:extLst>
              </p:nvPr>
            </p:nvGraphicFramePr>
            <p:xfrm>
              <a:off x="5401720" y="2815025"/>
              <a:ext cx="5148293" cy="320700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928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1966452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  <a:gridCol w="2321913">
                      <a:extLst>
                        <a:ext uri="{9D8B030D-6E8A-4147-A177-3AD203B41FA5}">
                          <a16:colId xmlns:a16="http://schemas.microsoft.com/office/drawing/2014/main" val="6694093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x.P</a:t>
                          </a: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(1.0,16) = 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(2.0,22) = 0,44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(3.0,28) = 0,84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(4.0,2) = 0,80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(5.0,14) = 0,70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pt-BR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  <m:d>
                                      <m:d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𝟗𝟒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DCDBF912-FF54-4F71-BA12-2E8EBD232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170064"/>
                  </p:ext>
                </p:extLst>
              </p:nvPr>
            </p:nvGraphicFramePr>
            <p:xfrm>
              <a:off x="5401720" y="2815025"/>
              <a:ext cx="5148293" cy="320700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59928">
                      <a:extLst>
                        <a:ext uri="{9D8B030D-6E8A-4147-A177-3AD203B41FA5}">
                          <a16:colId xmlns:a16="http://schemas.microsoft.com/office/drawing/2014/main" val="681036053"/>
                        </a:ext>
                      </a:extLst>
                    </a:gridCol>
                    <a:gridCol w="1966452">
                      <a:extLst>
                        <a:ext uri="{9D8B030D-6E8A-4147-A177-3AD203B41FA5}">
                          <a16:colId xmlns:a16="http://schemas.microsoft.com/office/drawing/2014/main" val="513918480"/>
                        </a:ext>
                      </a:extLst>
                    </a:gridCol>
                    <a:gridCol w="2321913">
                      <a:extLst>
                        <a:ext uri="{9D8B030D-6E8A-4147-A177-3AD203B41FA5}">
                          <a16:colId xmlns:a16="http://schemas.microsoft.com/office/drawing/2014/main" val="66940939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x.P</a:t>
                          </a: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pt-B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42334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(1.0,16) = 0,16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9982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(2.0,22) = 0,44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53905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(3.0,28) = 0,84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36469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(4.0,2) = 0,80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38636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0,14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(5.0,14) = 0,70</a:t>
                          </a:r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026812"/>
                      </a:ext>
                    </a:extLst>
                  </a:tr>
                  <a:tr h="829564">
                    <a:tc>
                      <a:txBody>
                        <a:bodyPr/>
                        <a:lstStyle/>
                        <a:p>
                          <a:pPr algn="ctr"/>
                          <a:endParaRPr lang="pt-B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3963" t="-291176" r="-119195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22047" t="-291176" r="-1050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876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66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1FAE4CFBF43C4C90BF11A5EE514754" ma:contentTypeVersion="2" ma:contentTypeDescription="Create a new document." ma:contentTypeScope="" ma:versionID="2bc2774ae9b845b44e28fd12b087fe30">
  <xsd:schema xmlns:xsd="http://www.w3.org/2001/XMLSchema" xmlns:xs="http://www.w3.org/2001/XMLSchema" xmlns:p="http://schemas.microsoft.com/office/2006/metadata/properties" xmlns:ns2="8726d1ef-dc85-4b2a-9052-98c64e6e33bf" targetNamespace="http://schemas.microsoft.com/office/2006/metadata/properties" ma:root="true" ma:fieldsID="cd689656a09ed1f56f5ff78c7c7daf97" ns2:_="">
    <xsd:import namespace="8726d1ef-dc85-4b2a-9052-98c64e6e33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6d1ef-dc85-4b2a-9052-98c64e6e33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D5E1D2-DC63-4199-97DE-30D2E9723BAB}"/>
</file>

<file path=customXml/itemProps2.xml><?xml version="1.0" encoding="utf-8"?>
<ds:datastoreItem xmlns:ds="http://schemas.openxmlformats.org/officeDocument/2006/customXml" ds:itemID="{81B2D27E-09A4-4FCF-A76F-37F73EF0B0D0}"/>
</file>

<file path=customXml/itemProps3.xml><?xml version="1.0" encoding="utf-8"?>
<ds:datastoreItem xmlns:ds="http://schemas.openxmlformats.org/officeDocument/2006/customXml" ds:itemID="{6B42F9E9-0AA2-4041-90C9-71E23C119FAC}"/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2387</Words>
  <Application>Microsoft Office PowerPoint</Application>
  <PresentationFormat>Widescreen</PresentationFormat>
  <Paragraphs>361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Malgun Gothic Semilight</vt:lpstr>
      <vt:lpstr>Arial</vt:lpstr>
      <vt:lpstr>Calibri</vt:lpstr>
      <vt:lpstr>Cambria Math</vt:lpstr>
      <vt:lpstr>Gill Sans MT</vt:lpstr>
      <vt:lpstr>Mangal</vt:lpstr>
      <vt:lpstr>Times New Roman</vt:lpstr>
      <vt:lpstr>Wingdings</vt:lpstr>
      <vt:lpstr>Pacote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  <vt:lpstr>Distribuições de probabilidade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Distribuições de Probabilidade</dc:title>
  <dc:creator>Pedro Serra</dc:creator>
  <cp:lastModifiedBy>Hugo Insua</cp:lastModifiedBy>
  <cp:revision>31</cp:revision>
  <dcterms:created xsi:type="dcterms:W3CDTF">2020-05-15T20:58:08Z</dcterms:created>
  <dcterms:modified xsi:type="dcterms:W3CDTF">2021-04-08T20:15:08Z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0x010100BF1FAE4CFBF43C4C90BF11A5EE514754</vt:lpwstr>
  </property>
</Properties>
</file>